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5" r:id="rId2"/>
    <p:sldId id="342" r:id="rId3"/>
    <p:sldId id="362" r:id="rId4"/>
    <p:sldId id="363" r:id="rId5"/>
    <p:sldId id="398" r:id="rId6"/>
    <p:sldId id="399" r:id="rId7"/>
    <p:sldId id="343" r:id="rId8"/>
    <p:sldId id="344" r:id="rId9"/>
    <p:sldId id="396" r:id="rId10"/>
    <p:sldId id="386" r:id="rId11"/>
    <p:sldId id="353" r:id="rId12"/>
    <p:sldId id="400" r:id="rId13"/>
    <p:sldId id="373" r:id="rId14"/>
    <p:sldId id="382" r:id="rId15"/>
    <p:sldId id="397" r:id="rId16"/>
    <p:sldId id="402" r:id="rId17"/>
    <p:sldId id="349" r:id="rId18"/>
    <p:sldId id="350" r:id="rId19"/>
    <p:sldId id="352" r:id="rId20"/>
    <p:sldId id="369" r:id="rId21"/>
    <p:sldId id="401" r:id="rId22"/>
    <p:sldId id="355" r:id="rId23"/>
    <p:sldId id="359" r:id="rId24"/>
    <p:sldId id="390" r:id="rId25"/>
    <p:sldId id="360" r:id="rId26"/>
    <p:sldId id="361" r:id="rId27"/>
    <p:sldId id="393" r:id="rId28"/>
    <p:sldId id="403" r:id="rId29"/>
    <p:sldId id="381" r:id="rId30"/>
    <p:sldId id="377" r:id="rId31"/>
    <p:sldId id="379" r:id="rId32"/>
    <p:sldId id="380" r:id="rId33"/>
    <p:sldId id="404" r:id="rId34"/>
    <p:sldId id="351" r:id="rId35"/>
    <p:sldId id="347" r:id="rId36"/>
    <p:sldId id="383" r:id="rId37"/>
    <p:sldId id="378" r:id="rId38"/>
    <p:sldId id="384" r:id="rId39"/>
    <p:sldId id="405" r:id="rId40"/>
    <p:sldId id="358" r:id="rId41"/>
    <p:sldId id="389" r:id="rId42"/>
    <p:sldId id="354" r:id="rId43"/>
    <p:sldId id="356" r:id="rId44"/>
    <p:sldId id="357" r:id="rId45"/>
    <p:sldId id="364" r:id="rId46"/>
    <p:sldId id="365" r:id="rId47"/>
    <p:sldId id="366" r:id="rId48"/>
    <p:sldId id="367" r:id="rId49"/>
    <p:sldId id="371" r:id="rId50"/>
    <p:sldId id="368" r:id="rId51"/>
    <p:sldId id="372" r:id="rId52"/>
    <p:sldId id="374" r:id="rId53"/>
    <p:sldId id="375" r:id="rId54"/>
    <p:sldId id="370" r:id="rId55"/>
    <p:sldId id="376" r:id="rId56"/>
    <p:sldId id="394" r:id="rId57"/>
    <p:sldId id="39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78" d="100"/>
          <a:sy n="78" d="100"/>
        </p:scale>
        <p:origin x="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ima.cs.berkeley.ed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2025,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89A7-2817-DC85-1D84-EFA5226096DD}"/>
              </a:ext>
            </a:extLst>
          </p:cNvPr>
          <p:cNvSpPr>
            <a:spLocks noGrp="1"/>
          </p:cNvSpPr>
          <p:nvPr>
            <p:ph type="title"/>
          </p:nvPr>
        </p:nvSpPr>
        <p:spPr>
          <a:xfrm>
            <a:off x="831850" y="1709738"/>
            <a:ext cx="10515600" cy="2282271"/>
          </a:xfrm>
        </p:spPr>
        <p:txBody>
          <a:bodyPr/>
          <a:lstStyle/>
          <a:p>
            <a:pPr algn="ctr"/>
            <a:r>
              <a:rPr lang="en-US" dirty="0"/>
              <a:t>Centrality in Communities</a:t>
            </a:r>
          </a:p>
        </p:txBody>
      </p:sp>
    </p:spTree>
    <p:extLst>
      <p:ext uri="{BB962C8B-B14F-4D97-AF65-F5344CB8AC3E}">
        <p14:creationId xmlns:p14="http://schemas.microsoft.com/office/powerpoint/2010/main" val="420152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We considered Kratz centrality as a basis of web search </a:t>
            </a:r>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8FC70-52A9-72D3-6D56-74EFD8D5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4FF1B-9233-2100-695A-04B2DDDFEBD4}"/>
              </a:ext>
            </a:extLst>
          </p:cNvPr>
          <p:cNvSpPr>
            <a:spLocks noGrp="1"/>
          </p:cNvSpPr>
          <p:nvPr>
            <p:ph type="title"/>
          </p:nvPr>
        </p:nvSpPr>
        <p:spPr>
          <a:xfrm>
            <a:off x="831850" y="1709738"/>
            <a:ext cx="10515600" cy="2282271"/>
          </a:xfrm>
        </p:spPr>
        <p:txBody>
          <a:bodyPr/>
          <a:lstStyle/>
          <a:p>
            <a:pPr algn="ctr"/>
            <a:r>
              <a:rPr lang="en-US" dirty="0"/>
              <a:t>Cliques and K-Cores</a:t>
            </a:r>
          </a:p>
        </p:txBody>
      </p:sp>
    </p:spTree>
    <p:extLst>
      <p:ext uri="{BB962C8B-B14F-4D97-AF65-F5344CB8AC3E}">
        <p14:creationId xmlns:p14="http://schemas.microsoft.com/office/powerpoint/2010/main" val="147716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 in an undirected graph:</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a:t>
                </a:r>
                <a:r>
                  <a:rPr lang="en-US">
                    <a:ea typeface="Cambria Math" panose="02040503050406030204" pitchFamily="18" charset="0"/>
                  </a:rPr>
                  <a:t>the nodes</a:t>
                </a:r>
                <a:endParaRPr lang="en-US" b="1" dirty="0">
                  <a:ea typeface="Cambria Math" panose="02040503050406030204" pitchFamily="18" charset="0"/>
                </a:endParaRP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5503-290A-89B2-9BAB-2EEB00B5A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4BCFE-3DD4-EBF7-A93A-F5FBF07448C2}"/>
              </a:ext>
            </a:extLst>
          </p:cNvPr>
          <p:cNvSpPr>
            <a:spLocks noGrp="1"/>
          </p:cNvSpPr>
          <p:nvPr>
            <p:ph type="title"/>
          </p:nvPr>
        </p:nvSpPr>
        <p:spPr>
          <a:xfrm>
            <a:off x="831850" y="1709738"/>
            <a:ext cx="10515600" cy="2282271"/>
          </a:xfrm>
        </p:spPr>
        <p:txBody>
          <a:bodyPr/>
          <a:lstStyle/>
          <a:p>
            <a:pPr algn="ctr"/>
            <a:r>
              <a:rPr lang="en-US" dirty="0"/>
              <a:t>Communities and Triangle Density</a:t>
            </a:r>
          </a:p>
        </p:txBody>
      </p:sp>
    </p:spTree>
    <p:extLst>
      <p:ext uri="{BB962C8B-B14F-4D97-AF65-F5344CB8AC3E}">
        <p14:creationId xmlns:p14="http://schemas.microsoft.com/office/powerpoint/2010/main" val="1195312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FE35-2CA5-69B2-BE9C-D5B150C04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240C4-1845-926E-3746-8AA99FF5A95E}"/>
              </a:ext>
            </a:extLst>
          </p:cNvPr>
          <p:cNvSpPr>
            <a:spLocks noGrp="1"/>
          </p:cNvSpPr>
          <p:nvPr>
            <p:ph type="title"/>
          </p:nvPr>
        </p:nvSpPr>
        <p:spPr>
          <a:xfrm>
            <a:off x="831850" y="1709738"/>
            <a:ext cx="10515600" cy="2282271"/>
          </a:xfrm>
        </p:spPr>
        <p:txBody>
          <a:bodyPr/>
          <a:lstStyle/>
          <a:p>
            <a:pPr algn="ctr"/>
            <a:r>
              <a:rPr lang="en-US" dirty="0"/>
              <a:t>Finding Communities</a:t>
            </a:r>
          </a:p>
        </p:txBody>
      </p:sp>
    </p:spTree>
    <p:extLst>
      <p:ext uri="{BB962C8B-B14F-4D97-AF65-F5344CB8AC3E}">
        <p14:creationId xmlns:p14="http://schemas.microsoft.com/office/powerpoint/2010/main" val="870610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weights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661516"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8855"/>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edge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Distance can be edge weight</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2F75-A11B-47F5-B422-EE4409137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99EFF-F889-26E4-6AAB-428EFEEFA996}"/>
              </a:ext>
            </a:extLst>
          </p:cNvPr>
          <p:cNvSpPr>
            <a:spLocks noGrp="1"/>
          </p:cNvSpPr>
          <p:nvPr>
            <p:ph type="title"/>
          </p:nvPr>
        </p:nvSpPr>
        <p:spPr>
          <a:xfrm>
            <a:off x="831850" y="1709738"/>
            <a:ext cx="10515600" cy="2282271"/>
          </a:xfrm>
        </p:spPr>
        <p:txBody>
          <a:bodyPr/>
          <a:lstStyle/>
          <a:p>
            <a:pPr algn="ctr"/>
            <a:r>
              <a:rPr lang="en-US" dirty="0"/>
              <a:t>Breath-First Search and Communities</a:t>
            </a:r>
          </a:p>
        </p:txBody>
      </p:sp>
    </p:spTree>
    <p:extLst>
      <p:ext uri="{BB962C8B-B14F-4D97-AF65-F5344CB8AC3E}">
        <p14:creationId xmlns:p14="http://schemas.microsoft.com/office/powerpoint/2010/main" val="3305685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lnSpcReduction="10000"/>
              </a:bodyPr>
              <a:lstStyle/>
              <a:p>
                <a:pPr marL="0" indent="0">
                  <a:buNone/>
                </a:pPr>
                <a:r>
                  <a:rPr lang="en-US" dirty="0"/>
                  <a:t>How can we search a graph to find paths</a:t>
                </a:r>
              </a:p>
              <a:p>
                <a:r>
                  <a:rPr lang="en-US" dirty="0"/>
                  <a:t>Depth first search – e.g. first phase of K-D tree query</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to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r>
                  <a:rPr lang="en-US" dirty="0"/>
                  <a:t>For an broad introduction to solving problems by searching see Chapter 3 of </a:t>
                </a:r>
                <a:r>
                  <a:rPr lang="en-US" dirty="0">
                    <a:hlinkClick r:id="rId2"/>
                  </a:rPr>
                  <a:t>Artificial Intelligence, a modern approach, 4</a:t>
                </a:r>
                <a:r>
                  <a:rPr lang="en-US" baseline="30000" dirty="0">
                    <a:hlinkClick r:id="rId2"/>
                  </a:rPr>
                  <a:t>th</a:t>
                </a:r>
                <a:r>
                  <a:rPr lang="en-US" dirty="0">
                    <a:hlinkClick r:id="rId2"/>
                  </a:rPr>
                  <a:t> edition, Russell and Norvig, Pearson, 2021</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3"/>
                <a:stretch>
                  <a:fillRect l="-1159" t="-2461" b="-671"/>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A general graph can have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4"/>
                <a:stretch>
                  <a:fillRect l="-1217" t="-1904"/>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r>
                  <a:rPr lang="en-US" dirty="0"/>
                  <a:t>Nodes or edges have distances 1 in this case</a:t>
                </a:r>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7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18FF-BF45-BDF2-AD63-EA51960C5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3D0B5-A388-7C43-3E09-DFA0FC5B9497}"/>
              </a:ext>
            </a:extLst>
          </p:cNvPr>
          <p:cNvSpPr>
            <a:spLocks noGrp="1"/>
          </p:cNvSpPr>
          <p:nvPr>
            <p:ph type="title"/>
          </p:nvPr>
        </p:nvSpPr>
        <p:spPr>
          <a:xfrm>
            <a:off x="831850" y="1709738"/>
            <a:ext cx="10515600" cy="2282271"/>
          </a:xfrm>
        </p:spPr>
        <p:txBody>
          <a:bodyPr/>
          <a:lstStyle/>
          <a:p>
            <a:pPr algn="ctr"/>
            <a:r>
              <a:rPr lang="en-US" dirty="0"/>
              <a:t>Modularity in Communities</a:t>
            </a:r>
          </a:p>
        </p:txBody>
      </p:sp>
    </p:spTree>
    <p:extLst>
      <p:ext uri="{BB962C8B-B14F-4D97-AF65-F5344CB8AC3E}">
        <p14:creationId xmlns:p14="http://schemas.microsoft.com/office/powerpoint/2010/main" val="38685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1637"/>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a:t>
                </a:r>
                <a:r>
                  <a:rPr lang="en-US"/>
                  <a:t>the maximum </a:t>
                </a:r>
                <a:r>
                  <a:rPr lang="en-US" dirty="0"/>
                  <a:t>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a:ea typeface="Cambria Math" panose="02040503050406030204" pitchFamily="18" charset="0"/>
                  </a:rPr>
                  <a:t>eigenvector with the </a:t>
                </a:r>
                <a:r>
                  <a:rPr lang="en-US" b="1" dirty="0">
                    <a:ea typeface="Cambria Math" panose="02040503050406030204" pitchFamily="18" charset="0"/>
                  </a:rPr>
                  <a:t>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We have seen an algorithm </a:t>
                </a:r>
                <a:r>
                  <a:rPr lang="en-US" dirty="0"/>
                  <a:t>to solve this problem already! </a:t>
                </a:r>
              </a:p>
              <a:p>
                <a:pPr lvl="1"/>
                <a:r>
                  <a:rPr lang="en-US" dirty="0">
                    <a:ea typeface="Cambria Math" panose="02040503050406030204" pitchFamily="18" charset="0"/>
                  </a:rPr>
                  <a:t>This method is known as the </a:t>
                </a:r>
                <a:r>
                  <a:rPr lang="en-US" b="1" dirty="0" err="1"/>
                  <a:t>Lanczos</a:t>
                </a:r>
                <a:r>
                  <a:rPr lang="en-US" b="1" dirty="0"/>
                  <a:t> algorithm</a:t>
                </a:r>
                <a:r>
                  <a:rPr lang="en-US" dirty="0">
                    <a:ea typeface="Cambria Math" panose="02040503050406030204" pitchFamily="18" charset="0"/>
                  </a:rPr>
                  <a:t> 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Recall the iterative algorithm used to find PageRank   </a:t>
                </a:r>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a:t>Spectral decomposition modularity</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stronger connections within communities</a:t>
            </a:r>
          </a:p>
          <a:p>
            <a:r>
              <a:rPr lang="en-US" dirty="0"/>
              <a:t>Communities have stronger (denser) connections between nodes</a:t>
            </a:r>
          </a:p>
          <a:p>
            <a:pPr lvl="1"/>
            <a:r>
              <a:rPr lang="en-US" dirty="0"/>
              <a:t>Weaker (fewer) connections between nodes of different communities </a:t>
            </a:r>
          </a:p>
          <a:p>
            <a:pPr lvl="1"/>
            <a:r>
              <a:rPr lang="en-US" dirty="0"/>
              <a:t>Nodes in the </a:t>
            </a:r>
            <a:r>
              <a:rPr lang="en-US" b="1" dirty="0"/>
              <a:t>core components </a:t>
            </a:r>
            <a:r>
              <a:rPr lang="en-US" dirty="0"/>
              <a:t>of communities have strongest connection</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15058</TotalTime>
  <Words>3227</Words>
  <Application>Microsoft Office PowerPoint</Application>
  <PresentationFormat>Widescreen</PresentationFormat>
  <Paragraphs>469</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Centrality in Communities</vt:lpstr>
      <vt:lpstr>Centrality in Communities</vt:lpstr>
      <vt:lpstr>Centrality in Communities </vt:lpstr>
      <vt:lpstr>Centrality in Communities </vt:lpstr>
      <vt:lpstr>Cliques and K-Cores</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vt:lpstr>
      <vt:lpstr>Finding Communities in Networks</vt:lpstr>
      <vt:lpstr>Betweenness of Social Network Communities  </vt:lpstr>
      <vt:lpstr>Betweenness Social Network Communities</vt:lpstr>
      <vt:lpstr>Betweenness Social Network Communities</vt:lpstr>
      <vt:lpstr>Breath-First Search and Communities</vt:lpstr>
      <vt:lpstr>Breadth First Search Algorithm</vt:lpstr>
      <vt:lpstr>Breadth First Search Algorithm</vt:lpstr>
      <vt:lpstr>Breadth First Search Algorithm</vt:lpstr>
      <vt:lpstr>Betweenness of Social Networks </vt:lpstr>
      <vt:lpstr>Betweenness of Social Networks </vt:lpstr>
      <vt:lpstr>Modularity in Communities</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672</cp:revision>
  <dcterms:created xsi:type="dcterms:W3CDTF">2020-08-19T23:28:02Z</dcterms:created>
  <dcterms:modified xsi:type="dcterms:W3CDTF">2025-03-26T23:55:48Z</dcterms:modified>
</cp:coreProperties>
</file>